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9" r:id="rId2"/>
    <p:sldId id="298" r:id="rId3"/>
    <p:sldId id="299" r:id="rId4"/>
    <p:sldId id="295" r:id="rId5"/>
    <p:sldId id="273" r:id="rId6"/>
    <p:sldId id="258" r:id="rId7"/>
    <p:sldId id="260" r:id="rId8"/>
    <p:sldId id="277" r:id="rId9"/>
    <p:sldId id="261" r:id="rId10"/>
    <p:sldId id="262" r:id="rId11"/>
    <p:sldId id="263" r:id="rId12"/>
    <p:sldId id="296" r:id="rId13"/>
    <p:sldId id="278" r:id="rId14"/>
    <p:sldId id="264" r:id="rId15"/>
    <p:sldId id="266" r:id="rId16"/>
    <p:sldId id="267" r:id="rId17"/>
    <p:sldId id="297" r:id="rId18"/>
    <p:sldId id="287" r:id="rId19"/>
    <p:sldId id="270" r:id="rId20"/>
    <p:sldId id="271" r:id="rId21"/>
    <p:sldId id="272" r:id="rId22"/>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2" autoAdjust="0"/>
  </p:normalViewPr>
  <p:slideViewPr>
    <p:cSldViewPr>
      <p:cViewPr>
        <p:scale>
          <a:sx n="75" d="100"/>
          <a:sy n="75" d="100"/>
        </p:scale>
        <p:origin x="-360" y="-1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14/04/2022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giáo</a:t>
            </a:r>
            <a:r>
              <a:rPr lang="en-US" baseline="0" smtClean="0"/>
              <a:t> dục mở rộng: bảo vệ thiên nhiên, bảo vệ môi trường.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392338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14/04/2022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14/04/2022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14/04/2022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14/04/2022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14/04/2022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14/04/2022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14/04/2022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14/04/2022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media" Target="../media/media2.mp4"/><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4000" r="-1000" b="-16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484" r="52614"/>
          <a:stretch/>
        </p:blipFill>
        <p:spPr bwMode="auto">
          <a:xfrm>
            <a:off x="3371850" y="-122238"/>
            <a:ext cx="23241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569" r="16830"/>
          <a:stretch/>
        </p:blipFill>
        <p:spPr bwMode="auto">
          <a:xfrm>
            <a:off x="3111500" y="1015999"/>
            <a:ext cx="28448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62708" y="517115"/>
            <a:ext cx="8456601" cy="4616515"/>
          </a:xfrm>
          <a:prstGeom prst="rect">
            <a:avLst/>
          </a:prstGeom>
          <a:noFill/>
        </p:spPr>
        <p:txBody>
          <a:bodyPr wrap="square" lIns="91305" tIns="45654" rIns="91305" bIns="45654" rtlCol="0">
            <a:spAutoFit/>
          </a:bodyPr>
          <a:lstStyle/>
          <a:p>
            <a:pPr algn="just">
              <a:spcAft>
                <a:spcPts val="600"/>
              </a:spcAft>
            </a:pP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Trời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nổi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gió</a:t>
            </a:r>
            <a:r>
              <a:rPr lang="en-US" sz="2200" dirty="0" smtClean="0">
                <a:latin typeface="Arial" pitchFamily="34" charset="0"/>
                <a:ea typeface="Arial-Rounded" pitchFamily="34" charset="0"/>
                <a:cs typeface="Arial" pitchFamily="34" charset="0"/>
              </a:rPr>
              <a:t> to.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không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ngừng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lắc</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lư</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Thấy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vậy</a:t>
            </a:r>
            <a:r>
              <a:rPr lang="en-US" sz="2200" dirty="0" smtClean="0">
                <a:latin typeface="Arial" pitchFamily="34" charset="0"/>
                <a:ea typeface="Arial-Rounded" pitchFamily="34" charset="0"/>
                <a:cs typeface="Arial" pitchFamily="34" charset="0"/>
              </a:rPr>
              <a:t>, Nam </a:t>
            </a:r>
            <a:r>
              <a:rPr lang="en-US" sz="2200" dirty="0" err="1" smtClean="0">
                <a:latin typeface="Arial" pitchFamily="34" charset="0"/>
                <a:ea typeface="Arial-Rounded" pitchFamily="34" charset="0"/>
                <a:cs typeface="Arial" pitchFamily="34" charset="0"/>
              </a:rPr>
              <a:t>rất</a:t>
            </a:r>
            <a:r>
              <a:rPr lang="en-US" sz="2200" dirty="0" smtClean="0">
                <a:latin typeface="Arial" pitchFamily="34" charset="0"/>
                <a:ea typeface="Arial-Rounded" pitchFamily="34" charset="0"/>
                <a:cs typeface="Arial" pitchFamily="34" charset="0"/>
              </a:rPr>
              <a:t> lo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sẽ</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bị</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gãy</a:t>
            </a:r>
            <a:r>
              <a:rPr lang="en-US" sz="2200" dirty="0" smtClean="0">
                <a:latin typeface="Arial" pitchFamily="34" charset="0"/>
                <a:ea typeface="Arial-Rounded" pitchFamily="34" charset="0"/>
                <a:cs typeface="Arial" pitchFamily="34" charset="0"/>
              </a:rPr>
              <a:t>. Nam </a:t>
            </a:r>
            <a:r>
              <a:rPr lang="en-US" sz="2200" dirty="0" err="1" smtClean="0">
                <a:latin typeface="Arial" pitchFamily="34" charset="0"/>
                <a:ea typeface="Arial-Rounded" pitchFamily="34" charset="0"/>
                <a:cs typeface="Arial" pitchFamily="34" charset="0"/>
              </a:rPr>
              <a:t>hỏi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mẹ</a:t>
            </a:r>
            <a:r>
              <a:rPr lang="en-US" sz="2200" dirty="0" smtClean="0">
                <a:latin typeface="Arial" pitchFamily="34" charset="0"/>
                <a:ea typeface="Arial-Rounded" pitchFamily="34" charset="0"/>
                <a:cs typeface="Arial" pitchFamily="34" charset="0"/>
              </a:rPr>
              <a:t>:</a:t>
            </a:r>
          </a:p>
          <a:p>
            <a:pPr algn="just">
              <a:spcAft>
                <a:spcPts val="600"/>
              </a:spcAft>
            </a:pPr>
            <a:r>
              <a:rPr lang="en-US" sz="2200" dirty="0" smtClean="0">
                <a:latin typeface="Arial" pitchFamily="34" charset="0"/>
                <a:ea typeface="Arial-Rounded" pitchFamily="34" charset="0"/>
                <a:cs typeface="Arial" pitchFamily="34" charset="0"/>
              </a:rPr>
              <a:t>	- </a:t>
            </a:r>
            <a:r>
              <a:rPr lang="en-US" sz="2200" dirty="0" err="1" smtClean="0">
                <a:latin typeface="Arial" pitchFamily="34" charset="0"/>
                <a:ea typeface="Arial-Rounded" pitchFamily="34" charset="0"/>
                <a:cs typeface="Arial" pitchFamily="34" charset="0"/>
              </a:rPr>
              <a:t>Mẹ</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ơi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mềm</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yếu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thế</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liệu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có</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bị</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gió</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làm</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gãy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không</a:t>
            </a:r>
            <a:r>
              <a:rPr lang="en-US" sz="2200" dirty="0" smtClean="0">
                <a:latin typeface="Arial" pitchFamily="34" charset="0"/>
                <a:ea typeface="Arial-Rounded" pitchFamily="34" charset="0"/>
                <a:cs typeface="Arial" pitchFamily="34" charset="0"/>
              </a:rPr>
              <a:t> ạ?</a:t>
            </a:r>
          </a:p>
          <a:p>
            <a:pPr algn="just">
              <a:spcAft>
                <a:spcPts val="600"/>
              </a:spcAft>
            </a:pP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Mẹ</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mỉm</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cười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đáp</a:t>
            </a:r>
            <a:r>
              <a:rPr lang="en-US" sz="2200" dirty="0" smtClean="0">
                <a:latin typeface="Arial" pitchFamily="34" charset="0"/>
                <a:ea typeface="Arial-Rounded" pitchFamily="34" charset="0"/>
                <a:cs typeface="Arial" pitchFamily="34" charset="0"/>
              </a:rPr>
              <a:t>:</a:t>
            </a:r>
          </a:p>
          <a:p>
            <a:pPr algn="just">
              <a:spcAft>
                <a:spcPts val="600"/>
              </a:spcAft>
            </a:pPr>
            <a:r>
              <a:rPr lang="en-US" sz="2200" dirty="0">
                <a:latin typeface="Arial" pitchFamily="34" charset="0"/>
                <a:ea typeface="Arial-Rounded" pitchFamily="34" charset="0"/>
                <a:cs typeface="Arial" pitchFamily="34" charset="0"/>
              </a:rPr>
              <a:t>	</a:t>
            </a:r>
            <a:r>
              <a:rPr lang="en-US" sz="2200" dirty="0" smtClean="0">
                <a:latin typeface="Arial" pitchFamily="34" charset="0"/>
                <a:ea typeface="Arial-Rounded" pitchFamily="34" charset="0"/>
                <a:cs typeface="Arial" pitchFamily="34" charset="0"/>
              </a:rPr>
              <a:t>- Con </a:t>
            </a:r>
            <a:r>
              <a:rPr lang="en-US" sz="2200" dirty="0" err="1" smtClean="0">
                <a:latin typeface="Arial" pitchFamily="34" charset="0"/>
                <a:ea typeface="Arial-Rounded" pitchFamily="34" charset="0"/>
                <a:cs typeface="Arial" pitchFamily="34" charset="0"/>
              </a:rPr>
              <a:t>yên</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tâm</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sẽ</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không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sao</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đâu</a:t>
            </a:r>
            <a:r>
              <a:rPr lang="en-US" sz="2200" dirty="0" smtClean="0">
                <a:latin typeface="Arial" pitchFamily="34" charset="0"/>
                <a:ea typeface="Arial-Rounded" pitchFamily="34" charset="0"/>
                <a:cs typeface="Arial" pitchFamily="34" charset="0"/>
              </a:rPr>
              <a:t>.</a:t>
            </a:r>
          </a:p>
          <a:p>
            <a:pPr algn="just">
              <a:spcAft>
                <a:spcPts val="600"/>
              </a:spcAft>
            </a:pPr>
            <a:r>
              <a:rPr lang="en-US" sz="2200" dirty="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Mẹ</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giải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thích</a:t>
            </a:r>
            <a:r>
              <a:rPr lang="en-US" sz="2200" dirty="0" smtClean="0">
                <a:latin typeface="Arial" pitchFamily="34" charset="0"/>
                <a:ea typeface="Arial-Rounded" pitchFamily="34" charset="0"/>
                <a:cs typeface="Arial" pitchFamily="34" charset="0"/>
              </a:rPr>
              <a:t>:</a:t>
            </a:r>
          </a:p>
          <a:p>
            <a:pPr algn="just">
              <a:spcAft>
                <a:spcPts val="600"/>
              </a:spcAft>
            </a:pPr>
            <a:r>
              <a:rPr lang="en-US" sz="2200" dirty="0">
                <a:latin typeface="Arial" pitchFamily="34" charset="0"/>
                <a:ea typeface="Arial-Rounded" pitchFamily="34" charset="0"/>
                <a:cs typeface="Arial" pitchFamily="34" charset="0"/>
              </a:rPr>
              <a:t>	</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Thân</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tuy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không</a:t>
            </a:r>
            <a:r>
              <a:rPr lang="en-US" sz="2200" dirty="0" smtClean="0">
                <a:latin typeface="Arial" pitchFamily="34" charset="0"/>
                <a:ea typeface="Arial-Rounded" pitchFamily="34" charset="0"/>
                <a:cs typeface="Arial" pitchFamily="34" charset="0"/>
              </a:rPr>
              <a:t> to </a:t>
            </a:r>
            <a:r>
              <a:rPr lang="en-US" sz="2200" dirty="0" err="1" smtClean="0">
                <a:latin typeface="Arial" pitchFamily="34" charset="0"/>
                <a:ea typeface="Arial-Rounded" pitchFamily="34" charset="0"/>
                <a:cs typeface="Arial" pitchFamily="34" charset="0"/>
              </a:rPr>
              <a:t>nhưng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dẻo</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dai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Cành</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mềm</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mại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có</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thể</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chuyển</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động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theo</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chiều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gió</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Vì</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vậy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không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dễ</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bị</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gãy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Liễu</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còn</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là</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loài</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dễ</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trồng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Chỉ</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cần</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cắm</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cành</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xuống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đất</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nó</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có</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thể</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nhanh</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chóng</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mọc</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lên</a:t>
            </a:r>
            <a:r>
              <a:rPr lang="en-US" sz="2200" dirty="0" smtClean="0">
                <a:latin typeface="Arial" pitchFamily="34" charset="0"/>
                <a:ea typeface="Arial-Rounded" pitchFamily="34" charset="0"/>
                <a:cs typeface="Arial" pitchFamily="34" charset="0"/>
              </a:rPr>
              <a:t> </a:t>
            </a:r>
            <a:r>
              <a:rPr lang="en-US" sz="2200" dirty="0" err="1" smtClean="0">
                <a:latin typeface="Arial" pitchFamily="34" charset="0"/>
                <a:ea typeface="Arial-Rounded" pitchFamily="34" charset="0"/>
                <a:cs typeface="Arial" pitchFamily="34" charset="0"/>
              </a:rPr>
              <a:t>cây</a:t>
            </a:r>
            <a:r>
              <a:rPr lang="en-US" sz="2200" dirty="0" smtClean="0">
                <a:latin typeface="Arial" pitchFamily="34" charset="0"/>
                <a:ea typeface="Arial-Rounded" pitchFamily="34" charset="0"/>
                <a:cs typeface="Arial" pitchFamily="34" charset="0"/>
              </a:rPr>
              <a:t> con.</a:t>
            </a:r>
          </a:p>
          <a:p>
            <a:pPr algn="r"/>
            <a:r>
              <a:rPr lang="en-US" sz="2200" dirty="0" smtClean="0">
                <a:latin typeface="Arial" pitchFamily="34" charset="0"/>
                <a:ea typeface="Arial-Rounded" pitchFamily="34" charset="0"/>
                <a:cs typeface="Arial" pitchFamily="34" charset="0"/>
              </a:rPr>
              <a:t>(</a:t>
            </a:r>
            <a:r>
              <a:rPr lang="en-US" sz="2200" dirty="0" err="1" smtClean="0">
                <a:latin typeface="Arial" pitchFamily="34" charset="0"/>
                <a:ea typeface="Arial-Rounded" pitchFamily="34" charset="0"/>
                <a:cs typeface="Arial" pitchFamily="34" charset="0"/>
              </a:rPr>
              <a:t>Hải</a:t>
            </a:r>
            <a:r>
              <a:rPr lang="en-US" sz="2200" dirty="0" smtClean="0">
                <a:latin typeface="Arial" pitchFamily="34" charset="0"/>
                <a:ea typeface="Arial-Rounded" pitchFamily="34" charset="0"/>
                <a:cs typeface="Arial" pitchFamily="34" charset="0"/>
              </a:rPr>
              <a:t> An)</a:t>
            </a:r>
            <a:endParaRPr lang="en-US" sz="2200" dirty="0">
              <a:latin typeface="Arial" pitchFamily="34" charset="0"/>
              <a:ea typeface="Arial-Rounded" pitchFamily="34" charset="0"/>
              <a:cs typeface="Arial" pitchFamily="34" charset="0"/>
            </a:endParaRP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211715"/>
            <a:ext cx="527050" cy="173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47" y="1352550"/>
            <a:ext cx="5270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7475" y="1061396"/>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82795" y="3366477"/>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11" name="TextBox 10"/>
          <p:cNvSpPr txBox="1"/>
          <p:nvPr/>
        </p:nvSpPr>
        <p:spPr>
          <a:xfrm>
            <a:off x="1524000" y="133350"/>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	Thân cây liễu tuy không to nhưng dẻo dai.</a:t>
            </a:r>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4038600" y="18468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610350" y="181535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219200" y="2314159"/>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Dẻo dai	:</a:t>
            </a:r>
            <a:endParaRPr lang="en-US" sz="3600">
              <a:latin typeface="Arial" pitchFamily="34" charset="0"/>
              <a:cs typeface="Arial" pitchFamily="34" charset="0"/>
            </a:endParaRPr>
          </a:p>
        </p:txBody>
      </p:sp>
      <p:sp>
        <p:nvSpPr>
          <p:cNvPr id="7" name="Title 1"/>
          <p:cNvSpPr txBox="1">
            <a:spLocks/>
          </p:cNvSpPr>
          <p:nvPr/>
        </p:nvSpPr>
        <p:spPr>
          <a:xfrm>
            <a:off x="2224453" y="970817"/>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có khả năng chịu đựng trong khoảng thời gian dài.</a:t>
            </a:r>
            <a:endParaRPr lang="en-US" sz="3600">
              <a:latin typeface="Arial" pitchFamily="34" charset="0"/>
              <a:cs typeface="Arial" pitchFamily="34" charset="0"/>
            </a:endParaRPr>
          </a:p>
        </p:txBody>
      </p:sp>
      <p:sp>
        <p:nvSpPr>
          <p:cNvPr id="13" name="Title 1"/>
          <p:cNvSpPr txBox="1">
            <a:spLocks/>
          </p:cNvSpPr>
          <p:nvPr/>
        </p:nvSpPr>
        <p:spPr>
          <a:xfrm>
            <a:off x="139700" y="2044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Lắc lư	:</a:t>
            </a:r>
            <a:endParaRPr lang="en-US" sz="3600">
              <a:latin typeface="Arial" pitchFamily="34" charset="0"/>
              <a:cs typeface="Arial" pitchFamily="34" charset="0"/>
            </a:endParaRPr>
          </a:p>
        </p:txBody>
      </p:sp>
      <p:sp>
        <p:nvSpPr>
          <p:cNvPr id="14" name="Title 1"/>
          <p:cNvSpPr txBox="1">
            <a:spLocks/>
          </p:cNvSpPr>
          <p:nvPr/>
        </p:nvSpPr>
        <p:spPr>
          <a:xfrm>
            <a:off x="2209800" y="2038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nghiêng bên nọ, nghiêng bên kia.</a:t>
            </a:r>
            <a:endParaRPr lang="en-US" sz="3600">
              <a:latin typeface="Arial" pitchFamily="34" charset="0"/>
              <a:cs typeface="Arial" pitchFamily="34" charset="0"/>
            </a:endParaRPr>
          </a:p>
        </p:txBody>
      </p:sp>
      <p:sp>
        <p:nvSpPr>
          <p:cNvPr id="9" name="Title 1"/>
          <p:cNvSpPr txBox="1">
            <a:spLocks/>
          </p:cNvSpPr>
          <p:nvPr/>
        </p:nvSpPr>
        <p:spPr>
          <a:xfrm>
            <a:off x="152400" y="2806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Lắc lư	:</a:t>
            </a:r>
            <a:endParaRPr lang="en-US" sz="3600">
              <a:latin typeface="Arial" pitchFamily="34" charset="0"/>
              <a:cs typeface="Arial" pitchFamily="34" charset="0"/>
            </a:endParaRPr>
          </a:p>
        </p:txBody>
      </p:sp>
      <p:sp>
        <p:nvSpPr>
          <p:cNvPr id="10" name="Title 1"/>
          <p:cNvSpPr txBox="1">
            <a:spLocks/>
          </p:cNvSpPr>
          <p:nvPr/>
        </p:nvSpPr>
        <p:spPr>
          <a:xfrm>
            <a:off x="2222500" y="2800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nghiêng bên nọ, nghiêng bên kia.</a:t>
            </a:r>
            <a:endParaRPr lang="en-US" sz="3600">
              <a:latin typeface="Arial" pitchFamily="34" charset="0"/>
              <a:cs typeface="Arial" pitchFamily="34" charset="0"/>
            </a:endParaRPr>
          </a:p>
        </p:txBody>
      </p:sp>
      <p:sp>
        <p:nvSpPr>
          <p:cNvPr id="11" name="Title 1"/>
          <p:cNvSpPr txBox="1">
            <a:spLocks/>
          </p:cNvSpPr>
          <p:nvPr/>
        </p:nvSpPr>
        <p:spPr>
          <a:xfrm>
            <a:off x="165100" y="3568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Mềm mại:</a:t>
            </a:r>
            <a:endParaRPr lang="en-US" sz="3600">
              <a:latin typeface="Arial" pitchFamily="34" charset="0"/>
              <a:cs typeface="Arial" pitchFamily="34" charset="0"/>
            </a:endParaRPr>
          </a:p>
        </p:txBody>
      </p:sp>
      <p:sp>
        <p:nvSpPr>
          <p:cNvPr id="12" name="Title 1"/>
          <p:cNvSpPr txBox="1">
            <a:spLocks/>
          </p:cNvSpPr>
          <p:nvPr/>
        </p:nvSpPr>
        <p:spPr>
          <a:xfrm>
            <a:off x="2235200" y="3562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mềm và gợi cảm giác dẻo dai.</a:t>
            </a:r>
            <a:endParaRPr lang="en-US" sz="3600">
              <a:latin typeface="Arial" pitchFamily="34" charset="0"/>
              <a:cs typeface="Arial" pitchFamily="34" charset="0"/>
            </a:endParaRPr>
          </a:p>
        </p:txBody>
      </p:sp>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4"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7" name="TextBox 6"/>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24000" y="266811"/>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7" name="TextBox 6"/>
          <p:cNvSpPr txBox="1"/>
          <p:nvPr/>
        </p:nvSpPr>
        <p:spPr>
          <a:xfrm>
            <a:off x="166256" y="802976"/>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10" name="TextBox 9"/>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61950"/>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Cây gì xuất hiện trong bài?</a:t>
            </a:r>
            <a:endParaRPr lang="en-US" sz="3200">
              <a:latin typeface="Arial" pitchFamily="34" charset="0"/>
              <a:ea typeface="Arial-Rounded" pitchFamily="34" charset="0"/>
              <a:cs typeface="Arial" pitchFamily="34" charset="0"/>
            </a:endParaRPr>
          </a:p>
        </p:txBody>
      </p:sp>
      <p:sp>
        <p:nvSpPr>
          <p:cNvPr id="8" name="TextBox 7"/>
          <p:cNvSpPr txBox="1"/>
          <p:nvPr/>
        </p:nvSpPr>
        <p:spPr>
          <a:xfrm>
            <a:off x="228600" y="2711677"/>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Thân cây liễu có đặc điểm gì?</a:t>
            </a:r>
            <a:endParaRPr lang="en-US" sz="3200">
              <a:latin typeface="Arial" pitchFamily="34" charset="0"/>
              <a:ea typeface="Arial-Rounded" pitchFamily="34" charset="0"/>
              <a:cs typeface="Arial" pitchFamily="34" charset="0"/>
            </a:endParaRPr>
          </a:p>
        </p:txBody>
      </p:sp>
      <p:sp>
        <p:nvSpPr>
          <p:cNvPr id="15" name="Title 1"/>
          <p:cNvSpPr txBox="1">
            <a:spLocks/>
          </p:cNvSpPr>
          <p:nvPr/>
        </p:nvSpPr>
        <p:spPr>
          <a:xfrm>
            <a:off x="1207578" y="1198340"/>
            <a:ext cx="6354771"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Cây liễu</a:t>
            </a:r>
            <a:endParaRPr lang="en-US" sz="3600">
              <a:latin typeface="Arial" pitchFamily="34" charset="0"/>
              <a:cs typeface="Arial" pitchFamily="34" charset="0"/>
            </a:endParaRPr>
          </a:p>
        </p:txBody>
      </p:sp>
      <p:sp>
        <p:nvSpPr>
          <p:cNvPr id="17" name="Title 1"/>
          <p:cNvSpPr txBox="1">
            <a:spLocks/>
          </p:cNvSpPr>
          <p:nvPr/>
        </p:nvSpPr>
        <p:spPr>
          <a:xfrm>
            <a:off x="381000" y="340995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Thân cây liễu không to nhưng dẻo dai.</a:t>
            </a:r>
            <a:endParaRPr lang="en-US" sz="3600">
              <a:latin typeface="Arial"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7874" y="361950"/>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Cành liễu có đặc điểm gì?</a:t>
            </a:r>
            <a:endParaRPr lang="en-US" sz="3200">
              <a:latin typeface="Arial" pitchFamily="34" charset="0"/>
              <a:ea typeface="Arial-Rounded" pitchFamily="34" charset="0"/>
              <a:cs typeface="Arial" pitchFamily="34" charset="0"/>
            </a:endParaRPr>
          </a:p>
        </p:txBody>
      </p:sp>
      <p:sp>
        <p:nvSpPr>
          <p:cNvPr id="8" name="TextBox 7"/>
          <p:cNvSpPr txBox="1"/>
          <p:nvPr/>
        </p:nvSpPr>
        <p:spPr>
          <a:xfrm>
            <a:off x="297874" y="2596696"/>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Vì sao nói liễu là loài cây dễ trồng?</a:t>
            </a:r>
            <a:endParaRPr lang="en-US" sz="3200">
              <a:latin typeface="Arial" pitchFamily="34" charset="0"/>
              <a:ea typeface="Arial-Rounded" pitchFamily="34" charset="0"/>
              <a:cs typeface="Arial" pitchFamily="34" charset="0"/>
            </a:endParaRPr>
          </a:p>
        </p:txBody>
      </p:sp>
      <p:sp>
        <p:nvSpPr>
          <p:cNvPr id="15" name="Title 1"/>
          <p:cNvSpPr txBox="1">
            <a:spLocks/>
          </p:cNvSpPr>
          <p:nvPr/>
        </p:nvSpPr>
        <p:spPr>
          <a:xfrm>
            <a:off x="221673" y="1276350"/>
            <a:ext cx="8465127"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	Cành liễu mềm mại, có thể chuyển động theo chiều gió</a:t>
            </a:r>
            <a:endParaRPr lang="en-US" sz="3600">
              <a:latin typeface="Arial" pitchFamily="34" charset="0"/>
              <a:cs typeface="Arial" pitchFamily="34" charset="0"/>
            </a:endParaRPr>
          </a:p>
        </p:txBody>
      </p:sp>
      <p:sp>
        <p:nvSpPr>
          <p:cNvPr id="17" name="Title 1"/>
          <p:cNvSpPr txBox="1">
            <a:spLocks/>
          </p:cNvSpPr>
          <p:nvPr/>
        </p:nvSpPr>
        <p:spPr>
          <a:xfrm>
            <a:off x="221674" y="361950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	Liễu là loài cây dễ trồng vì chỉ cần cắm cành xuống đất, nó có thể nhanh chóng mọc lên cây non.</a:t>
            </a:r>
            <a:endParaRPr lang="en-US" sz="3600">
              <a:latin typeface="Arial" pitchFamily="34" charset="0"/>
              <a:cs typeface="Arial" pitchFamily="34" charset="0"/>
            </a:endParaRPr>
          </a:p>
        </p:txBody>
      </p:sp>
    </p:spTree>
    <p:extLst>
      <p:ext uri="{BB962C8B-B14F-4D97-AF65-F5344CB8AC3E}">
        <p14:creationId xmlns:p14="http://schemas.microsoft.com/office/powerpoint/2010/main" val="367900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ây Liễu, Chi Liễu | Cây cảnh - Hoa cảnh - Bonsai - Hòn non bộ - Sân vườn  tiểu cảnh - Blog Cây cảnh .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33350"/>
            <a:ext cx="3623130" cy="4832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ùa hoa liễu mộng mơ của xứ Hu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212850"/>
            <a:ext cx="514120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dirty="0" smtClean="0">
                <a:solidFill>
                  <a:srgbClr val="7030A0"/>
                </a:solidFill>
                <a:latin typeface="HP001 4 hàng" pitchFamily="34" charset="0"/>
                <a:ea typeface="Arial-Rounded" pitchFamily="34" charset="0"/>
                <a:cs typeface="Arial-Rounded" pitchFamily="34" charset="0"/>
              </a:rPr>
              <a:t>    a</a:t>
            </a:r>
            <a:r>
              <a:rPr lang="en-US" sz="3200" b="1" dirty="0">
                <a:solidFill>
                  <a:srgbClr val="7030A0"/>
                </a:solidFill>
                <a:latin typeface="HP001 4 hàng" pitchFamily="34" charset="0"/>
                <a:ea typeface="Arial-Rounded" pitchFamily="34" charset="0"/>
                <a:cs typeface="Arial-Rounded" pitchFamily="34" charset="0"/>
              </a:rPr>
              <a:t>.</a:t>
            </a:r>
            <a:r>
              <a:rPr lang="en-US" sz="3200" b="1" dirty="0" smtClean="0">
                <a:solidFill>
                  <a:srgbClr val="7030A0"/>
                </a:solidFill>
                <a:latin typeface="HP001 4 hàng" pitchFamily="34" charset="0"/>
                <a:ea typeface="Arial-Rounded" pitchFamily="34" charset="0"/>
                <a:cs typeface="Arial-Rounded" pitchFamily="34" charset="0"/>
              </a:rPr>
              <a:t> </a:t>
            </a:r>
            <a:r>
              <a:rPr lang="vi-VN" sz="3200" b="1" dirty="0">
                <a:solidFill>
                  <a:srgbClr val="7030A0"/>
                </a:solidFill>
                <a:latin typeface="HP001 4 hàng" pitchFamily="34" charset="0"/>
                <a:ea typeface="Arial-Rounded" pitchFamily="34" charset="0"/>
                <a:cs typeface="Arial-Rounded" pitchFamily="34" charset="0"/>
              </a:rPr>
              <a:t>Thân cây lΗğu δŪg Ǉo ηưng Ύ˞o </a:t>
            </a:r>
            <a:r>
              <a:rPr lang="vi-VN" sz="3200" b="1" dirty="0" smtClean="0">
                <a:solidFill>
                  <a:srgbClr val="7030A0"/>
                </a:solidFill>
                <a:latin typeface="HP001 4 hàng" pitchFamily="34" charset="0"/>
                <a:ea typeface="Arial-Rounded" pitchFamily="34" charset="0"/>
                <a:cs typeface="Arial-Rounded" pitchFamily="34" charset="0"/>
              </a:rPr>
              <a:t>dai</a:t>
            </a:r>
            <a:r>
              <a:rPr lang="en-US" sz="3200" b="1" dirty="0" smtClean="0">
                <a:solidFill>
                  <a:srgbClr val="7030A0"/>
                </a:solidFill>
                <a:latin typeface="HP001 4 hàng" pitchFamily="34" charset="0"/>
                <a:ea typeface="Arial-Rounded" pitchFamily="34" charset="0"/>
                <a:cs typeface="Arial-Rounded" pitchFamily="34" charset="0"/>
              </a:rPr>
              <a:t>.</a:t>
            </a:r>
            <a:endParaRPr lang="en-US" sz="3200" b="1" dirty="0">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2939475"/>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    b</a:t>
            </a:r>
            <a:r>
              <a:rPr lang="en-US" sz="3200" b="1" dirty="0">
                <a:solidFill>
                  <a:srgbClr val="7030A0"/>
                </a:solidFill>
                <a:latin typeface="HP001 4 hàng" pitchFamily="34" charset="0"/>
                <a:ea typeface="Arial-Rounded" pitchFamily="34" charset="0"/>
                <a:cs typeface="Arial-Rounded" pitchFamily="34" charset="0"/>
              </a:rPr>
              <a:t>.</a:t>
            </a:r>
            <a:r>
              <a:rPr lang="en-US" sz="3200" b="1" smtClean="0">
                <a:solidFill>
                  <a:srgbClr val="7030A0"/>
                </a:solidFill>
                <a:latin typeface="HP001 4 hàng" pitchFamily="34" charset="0"/>
                <a:ea typeface="Arial-Rounded" pitchFamily="34" charset="0"/>
                <a:cs typeface="Arial-Rounded" pitchFamily="34" charset="0"/>
              </a:rPr>
              <a:t> </a:t>
            </a:r>
            <a:r>
              <a:rPr lang="vi-VN" sz="3200" b="1" dirty="0">
                <a:solidFill>
                  <a:srgbClr val="7030A0"/>
                </a:solidFill>
                <a:latin typeface="HP001 4 hàng" pitchFamily="34" charset="0"/>
                <a:ea typeface="Arial-Rounded" pitchFamily="34" charset="0"/>
                <a:cs typeface="Arial-Rounded" pitchFamily="34" charset="0"/>
              </a:rPr>
              <a:t>Cà</a:t>
            </a:r>
            <a:r>
              <a:rPr lang="el-GR" sz="3200" b="1" dirty="0">
                <a:solidFill>
                  <a:srgbClr val="7030A0"/>
                </a:solidFill>
                <a:latin typeface="HP001 4 hàng" pitchFamily="34" charset="0"/>
                <a:ea typeface="Arial-Rounded" pitchFamily="34" charset="0"/>
                <a:cs typeface="Arial-Rounded" pitchFamily="34" charset="0"/>
              </a:rPr>
              <a:t>ζ </a:t>
            </a:r>
            <a:r>
              <a:rPr lang="vi-VN" sz="3200" b="1" dirty="0">
                <a:solidFill>
                  <a:srgbClr val="7030A0"/>
                </a:solidFill>
                <a:latin typeface="HP001 4 hàng" pitchFamily="34" charset="0"/>
                <a:ea typeface="Arial-Rounded" pitchFamily="34" charset="0"/>
                <a:cs typeface="Arial-Rounded" pitchFamily="34" charset="0"/>
              </a:rPr>
              <a:t>l</a:t>
            </a:r>
            <a:r>
              <a:rPr lang="el-GR" sz="3200" b="1" dirty="0">
                <a:solidFill>
                  <a:srgbClr val="7030A0"/>
                </a:solidFill>
                <a:latin typeface="HP001 4 hàng" pitchFamily="34" charset="0"/>
                <a:ea typeface="Arial-Rounded" pitchFamily="34" charset="0"/>
                <a:cs typeface="Arial-Rounded" pitchFamily="34" charset="0"/>
              </a:rPr>
              <a:t>Η</a:t>
            </a:r>
            <a:r>
              <a:rPr lang="vi-VN" sz="3200" b="1" dirty="0">
                <a:solidFill>
                  <a:srgbClr val="7030A0"/>
                </a:solidFill>
                <a:latin typeface="HP001 4 hàng" pitchFamily="34" charset="0"/>
                <a:ea typeface="Arial-Rounded" pitchFamily="34" charset="0"/>
                <a:cs typeface="Arial-Rounded" pitchFamily="34" charset="0"/>
              </a:rPr>
              <a:t>ğu </a:t>
            </a:r>
            <a:r>
              <a:rPr lang="el-GR" sz="3200" b="1" dirty="0">
                <a:solidFill>
                  <a:srgbClr val="7030A0"/>
                </a:solidFill>
                <a:latin typeface="HP001 4 hàng" pitchFamily="34" charset="0"/>
                <a:ea typeface="Arial-Rounded" pitchFamily="34" charset="0"/>
                <a:cs typeface="Arial-Rounded" pitchFamily="34" charset="0"/>
              </a:rPr>
              <a:t>Εϛ</a:t>
            </a:r>
            <a:r>
              <a:rPr lang="vi-VN" sz="3200" b="1" dirty="0">
                <a:solidFill>
                  <a:srgbClr val="7030A0"/>
                </a:solidFill>
                <a:latin typeface="HP001 4 hàng" pitchFamily="34" charset="0"/>
                <a:ea typeface="Arial-Rounded" pitchFamily="34" charset="0"/>
                <a:cs typeface="Arial-Rounded" pitchFamily="34" charset="0"/>
              </a:rPr>
              <a:t>m jại, có </a:t>
            </a:r>
            <a:r>
              <a:rPr lang="el-GR" sz="3200" b="1" dirty="0">
                <a:solidFill>
                  <a:srgbClr val="7030A0"/>
                </a:solidFill>
                <a:latin typeface="HP001 4 hàng" pitchFamily="34" charset="0"/>
                <a:ea typeface="Arial-Rounded" pitchFamily="34" charset="0"/>
                <a:cs typeface="Arial-Rounded" pitchFamily="34" charset="0"/>
              </a:rPr>
              <a:t>Ό˘ ε</a:t>
            </a:r>
            <a:r>
              <a:rPr lang="vi-VN" sz="3200" b="1" dirty="0">
                <a:solidFill>
                  <a:srgbClr val="7030A0"/>
                </a:solidFill>
                <a:latin typeface="HP001 4 hàng" pitchFamily="34" charset="0"/>
                <a:ea typeface="Arial-Rounded" pitchFamily="34" charset="0"/>
                <a:cs typeface="Arial-Rounded" pitchFamily="34" charset="0"/>
              </a:rPr>
              <a:t>u</a:t>
            </a:r>
            <a:r>
              <a:rPr lang="el-GR" sz="3200" b="1" dirty="0">
                <a:solidFill>
                  <a:srgbClr val="7030A0"/>
                </a:solidFill>
                <a:latin typeface="HP001 4 hàng" pitchFamily="34" charset="0"/>
                <a:ea typeface="Arial-Rounded" pitchFamily="34" charset="0"/>
                <a:cs typeface="Arial-Rounded" pitchFamily="34" charset="0"/>
              </a:rPr>
              <a:t>ΐϜ</a:t>
            </a:r>
            <a:r>
              <a:rPr lang="vi-VN" sz="3200" b="1" dirty="0">
                <a:solidFill>
                  <a:srgbClr val="7030A0"/>
                </a:solidFill>
                <a:latin typeface="HP001 4 hàng" pitchFamily="34" charset="0"/>
                <a:ea typeface="Arial-Rounded" pitchFamily="34" charset="0"/>
                <a:cs typeface="Arial-Rounded" pitchFamily="34" charset="0"/>
              </a:rPr>
              <a:t>n </a:t>
            </a:r>
            <a:r>
              <a:rPr lang="vi-VN" sz="3200" b="1" dirty="0" smtClean="0">
                <a:solidFill>
                  <a:srgbClr val="7030A0"/>
                </a:solidFill>
                <a:latin typeface="HP001 4 hàng" pitchFamily="34" charset="0"/>
                <a:ea typeface="Arial-Rounded" pitchFamily="34" charset="0"/>
                <a:cs typeface="Arial-Rounded" pitchFamily="34" charset="0"/>
              </a:rPr>
              <a:t>đųg</a:t>
            </a:r>
            <a:endParaRPr lang="en-US" sz="3200" b="1" dirty="0">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b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675604" y="709659"/>
            <a:ext cx="3515396"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a. Thân cây liễu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75604" y="1200150"/>
            <a:ext cx="2903113"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Cành liễu (…).</a:t>
            </a:r>
            <a:endParaRPr lang="en-US" sz="2800">
              <a:latin typeface="Arial" pitchFamily="34" charset="0"/>
              <a:ea typeface="Arial-Rounded" pitchFamily="34" charset="0"/>
              <a:cs typeface="Arial" pitchFamily="34" charset="0"/>
            </a:endParaRPr>
          </a:p>
        </p:txBody>
      </p:sp>
      <p:sp>
        <p:nvSpPr>
          <p:cNvPr id="10" name="Rectangle 9"/>
          <p:cNvSpPr/>
          <p:nvPr/>
        </p:nvSpPr>
        <p:spPr>
          <a:xfrm>
            <a:off x="138546" y="3600450"/>
            <a:ext cx="8662647" cy="584775"/>
          </a:xfrm>
          <a:prstGeom prst="rect">
            <a:avLst/>
          </a:prstGeom>
        </p:spPr>
        <p:txBody>
          <a:bodyPr wrap="square">
            <a:spAutoFit/>
          </a:bodyPr>
          <a:lstStyle/>
          <a:p>
            <a:pPr algn="just"/>
            <a:r>
              <a:rPr lang="el-GR" sz="3200" b="1" dirty="0">
                <a:solidFill>
                  <a:srgbClr val="7030A0"/>
                </a:solidFill>
                <a:latin typeface="HP001 4 hàng" pitchFamily="34" charset="0"/>
                <a:ea typeface="Arial-Rounded" pitchFamily="34" charset="0"/>
                <a:cs typeface="Arial-Rounded" pitchFamily="34" charset="0"/>
              </a:rPr>
              <a:t>Ό;</a:t>
            </a:r>
            <a:r>
              <a:rPr lang="vi-VN" sz="3200" b="1" dirty="0" smtClean="0">
                <a:solidFill>
                  <a:srgbClr val="7030A0"/>
                </a:solidFill>
                <a:latin typeface="HP001 4 hàng" pitchFamily="34" charset="0"/>
                <a:ea typeface="Arial-Rounded" pitchFamily="34" charset="0"/>
                <a:cs typeface="Arial-Rounded" pitchFamily="34" charset="0"/>
              </a:rPr>
              <a:t>o</a:t>
            </a:r>
            <a:r>
              <a:rPr lang="en-US" sz="3200" b="1" dirty="0" smtClean="0">
                <a:solidFill>
                  <a:srgbClr val="7030A0"/>
                </a:solidFill>
                <a:latin typeface="HP001 4 hàng" pitchFamily="34" charset="0"/>
                <a:ea typeface="Arial-Rounded" pitchFamily="34" charset="0"/>
                <a:cs typeface="Arial-Rounded" pitchFamily="34" charset="0"/>
              </a:rPr>
              <a:t> </a:t>
            </a:r>
            <a:r>
              <a:rPr lang="el-GR" sz="3200" b="1" dirty="0" smtClean="0">
                <a:solidFill>
                  <a:srgbClr val="7030A0"/>
                </a:solidFill>
                <a:latin typeface="HP001 4 hàng" pitchFamily="34" charset="0"/>
                <a:ea typeface="Arial-Rounded" pitchFamily="34" charset="0"/>
                <a:cs typeface="Arial-Rounded" pitchFamily="34" charset="0"/>
              </a:rPr>
              <a:t>εΗϛ</a:t>
            </a:r>
            <a:r>
              <a:rPr lang="vi-VN" sz="3200" b="1" dirty="0">
                <a:solidFill>
                  <a:srgbClr val="7030A0"/>
                </a:solidFill>
                <a:latin typeface="HP001 4 hàng" pitchFamily="34" charset="0"/>
                <a:ea typeface="Arial-Rounded" pitchFamily="34" charset="0"/>
                <a:cs typeface="Arial-Rounded" pitchFamily="34" charset="0"/>
              </a:rPr>
              <a:t>u gió</a:t>
            </a:r>
            <a:endParaRPr lang="en-US" sz="3200" b="1" dirty="0">
              <a:solidFill>
                <a:srgbClr val="7030A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smtClean="0">
                <a:solidFill>
                  <a:srgbClr val="0070C0"/>
                </a:solidFill>
                <a:latin typeface="Arial" pitchFamily="34" charset="0"/>
                <a:cs typeface="Arial" pitchFamily="34" charset="0"/>
              </a:rPr>
              <a:t>Cây gì quấn quýt vườn nhà</a:t>
            </a:r>
            <a:br>
              <a:rPr lang="en-US" sz="3600" smtClean="0">
                <a:solidFill>
                  <a:srgbClr val="0070C0"/>
                </a:solidFill>
                <a:latin typeface="Arial" pitchFamily="34" charset="0"/>
                <a:cs typeface="Arial" pitchFamily="34" charset="0"/>
              </a:rPr>
            </a:br>
            <a:r>
              <a:rPr lang="en-US" sz="3600" smtClean="0">
                <a:solidFill>
                  <a:srgbClr val="0070C0"/>
                </a:solidFill>
                <a:latin typeface="Arial" pitchFamily="34" charset="0"/>
                <a:cs typeface="Arial" pitchFamily="34" charset="0"/>
              </a:rPr>
              <a:t>Lá thơm dành tặng riêng bà sớm hôm?</a:t>
            </a:r>
            <a:endParaRPr lang="en-US" sz="3600">
              <a:solidFill>
                <a:srgbClr val="0070C0"/>
              </a:solidFill>
              <a:latin typeface="Arial" pitchFamily="34" charset="0"/>
              <a:cs typeface="Arial" pitchFamily="34" charset="0"/>
            </a:endParaRPr>
          </a:p>
        </p:txBody>
      </p:sp>
      <p:pic>
        <p:nvPicPr>
          <p:cNvPr id="2050" name="Picture 2" descr="Kỹ thuật trồng cây trầu không - VUA DƯỢC LIỆ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796" y="1414272"/>
            <a:ext cx="4794504" cy="359587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581371" y="1657350"/>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smtClean="0">
                <a:solidFill>
                  <a:srgbClr val="FF0000"/>
                </a:solidFill>
                <a:latin typeface="Arial" pitchFamily="34" charset="0"/>
                <a:cs typeface="Arial" pitchFamily="34" charset="0"/>
              </a:rPr>
              <a:t>Cây trầu</a:t>
            </a:r>
            <a:endParaRPr lang="en-US" sz="3600">
              <a:solidFill>
                <a:srgbClr val="FF0000"/>
              </a:solidFill>
              <a:latin typeface="Arial" pitchFamily="34" charset="0"/>
              <a:cs typeface="Arial" pitchFamily="34" charset="0"/>
            </a:endParaRPr>
          </a:p>
        </p:txBody>
      </p:sp>
      <p:pic>
        <p:nvPicPr>
          <p:cNvPr id="2052" name="Picture 4" descr="Giàn trầu của ngoại | baotintuc.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0" y="2635250"/>
            <a:ext cx="4249590" cy="239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91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8" name="T.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217743" y="438150"/>
            <a:ext cx="4517514" cy="4517514"/>
          </a:xfrm>
        </p:spPr>
      </p:pic>
      <p:pic>
        <p:nvPicPr>
          <p:cNvPr id="9" name="C.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408743" y="438150"/>
            <a:ext cx="4517514" cy="4517514"/>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Cây liễu dẻo dai</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118, 119).</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120, 121).</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smtClean="0">
                <a:solidFill>
                  <a:srgbClr val="0070C0"/>
                </a:solidFill>
                <a:latin typeface="Arial" pitchFamily="34" charset="0"/>
                <a:cs typeface="Arial" pitchFamily="34" charset="0"/>
              </a:rPr>
              <a:t>Cây gì thân nhẵn, lá xanh</a:t>
            </a:r>
            <a:br>
              <a:rPr lang="en-US" sz="3600" smtClean="0">
                <a:solidFill>
                  <a:srgbClr val="0070C0"/>
                </a:solidFill>
                <a:latin typeface="Arial" pitchFamily="34" charset="0"/>
                <a:cs typeface="Arial" pitchFamily="34" charset="0"/>
              </a:rPr>
            </a:br>
            <a:r>
              <a:rPr lang="en-US" sz="3600" smtClean="0">
                <a:solidFill>
                  <a:srgbClr val="0070C0"/>
                </a:solidFill>
                <a:latin typeface="Arial" pitchFamily="34" charset="0"/>
                <a:cs typeface="Arial" pitchFamily="34" charset="0"/>
              </a:rPr>
              <a:t>Có buồng quả chín, ngọt lành thơm ngon?</a:t>
            </a:r>
            <a:endParaRPr lang="en-US" sz="3600">
              <a:solidFill>
                <a:srgbClr val="0070C0"/>
              </a:solidFill>
              <a:latin typeface="Arial" pitchFamily="34" charset="0"/>
              <a:cs typeface="Arial" pitchFamily="34" charset="0"/>
            </a:endParaRPr>
          </a:p>
        </p:txBody>
      </p:sp>
      <p:sp>
        <p:nvSpPr>
          <p:cNvPr id="6" name="Title 3"/>
          <p:cNvSpPr txBox="1">
            <a:spLocks/>
          </p:cNvSpPr>
          <p:nvPr/>
        </p:nvSpPr>
        <p:spPr>
          <a:xfrm>
            <a:off x="-381000" y="3362325"/>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smtClean="0">
                <a:solidFill>
                  <a:srgbClr val="FF0000"/>
                </a:solidFill>
                <a:latin typeface="Arial" pitchFamily="34" charset="0"/>
                <a:cs typeface="Arial" pitchFamily="34" charset="0"/>
              </a:rPr>
              <a:t>Cây chuối</a:t>
            </a:r>
            <a:endParaRPr lang="en-US" sz="3600">
              <a:solidFill>
                <a:srgbClr val="FF0000"/>
              </a:solidFill>
              <a:latin typeface="Arial" pitchFamily="34" charset="0"/>
              <a:cs typeface="Arial" pitchFamily="34" charset="0"/>
            </a:endParaRPr>
          </a:p>
        </p:txBody>
      </p:sp>
      <p:pic>
        <p:nvPicPr>
          <p:cNvPr id="3074" name="Picture 2" descr="Tả cây chuối lớp 7 - Viết văn học tr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33550"/>
            <a:ext cx="57912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34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CÂY LIỄU DẺO DAI</a:t>
              </a:r>
              <a:endParaRPr lang="en-US" sz="3600" b="1">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t="8510" b="16444"/>
          <a:stretch/>
        </p:blipFill>
        <p:spPr>
          <a:xfrm>
            <a:off x="3575145" y="3523400"/>
            <a:ext cx="1781175" cy="1443628"/>
          </a:xfrm>
          <a:prstGeom prst="rect">
            <a:avLst/>
          </a:prstGeom>
        </p:spPr>
      </p:pic>
    </p:spTree>
    <p:extLst>
      <p:ext uri="{BB962C8B-B14F-4D97-AF65-F5344CB8AC3E}">
        <p14:creationId xmlns:p14="http://schemas.microsoft.com/office/powerpoint/2010/main" val="2145125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510018"/>
            <a:ext cx="796290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Nói về đặc điểm khác nhau giữa hai cây trong tranh</a:t>
            </a:r>
            <a:endParaRPr lang="en-US" sz="2400" b="1">
              <a:latin typeface="Arial" pitchFamily="34" charset="0"/>
              <a:ea typeface="Arial-Rounded" pitchFamily="34" charset="0"/>
              <a:cs typeface="Arial"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97" y="3746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Những loại cây bạn không nên trồng trong nhà – bTaskee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2325"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ây Bàng Ta , Mua Bán Cây Công Trình, Cây Bóng Mát Giá Rẻ Hà Nội -  caycanhgiagoc.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5" name="TextBox 4"/>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cxnSp>
        <p:nvCxnSpPr>
          <p:cNvPr id="5" name="Straight Connector 4"/>
          <p:cNvCxnSpPr/>
          <p:nvPr/>
        </p:nvCxnSpPr>
        <p:spPr>
          <a:xfrm flipH="1">
            <a:off x="2265189" y="1241181"/>
            <a:ext cx="6788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131169" y="1241181"/>
            <a:ext cx="6545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66143" y="4289181"/>
            <a:ext cx="662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652954" y="3234104"/>
            <a:ext cx="11046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cxnSp>
        <p:nvCxnSpPr>
          <p:cNvPr id="11" name="Straight Connector 10"/>
          <p:cNvCxnSpPr/>
          <p:nvPr/>
        </p:nvCxnSpPr>
        <p:spPr>
          <a:xfrm flipH="1">
            <a:off x="257909" y="4652596"/>
            <a:ext cx="1600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lắc lư	</a:t>
            </a:r>
            <a:br>
              <a:rPr lang="en-US" smtClean="0">
                <a:latin typeface="Arial" pitchFamily="34" charset="0"/>
                <a:cs typeface="Arial" pitchFamily="34" charset="0"/>
              </a:rPr>
            </a:br>
            <a:r>
              <a:rPr lang="en-US" smtClean="0">
                <a:latin typeface="Arial" pitchFamily="34" charset="0"/>
                <a:cs typeface="Arial" pitchFamily="34" charset="0"/>
              </a:rPr>
              <a:t>giải thích	</a:t>
            </a:r>
            <a:br>
              <a:rPr lang="en-US" smtClean="0">
                <a:latin typeface="Arial" pitchFamily="34" charset="0"/>
                <a:cs typeface="Arial" pitchFamily="34" charset="0"/>
              </a:rPr>
            </a:br>
            <a:r>
              <a:rPr lang="en-US" smtClean="0">
                <a:latin typeface="Arial" pitchFamily="34" charset="0"/>
                <a:cs typeface="Arial" pitchFamily="34" charset="0"/>
              </a:rPr>
              <a:t>trồng</a:t>
            </a:r>
            <a:br>
              <a:rPr lang="en-US" smtClean="0">
                <a:latin typeface="Arial" pitchFamily="34" charset="0"/>
                <a:cs typeface="Arial" pitchFamily="34" charset="0"/>
              </a:rPr>
            </a:br>
            <a:r>
              <a:rPr lang="en-US" smtClean="0">
                <a:latin typeface="Arial" pitchFamily="34" charset="0"/>
                <a:cs typeface="Arial" pitchFamily="34" charset="0"/>
              </a:rPr>
              <a:t>nhanh chóng		</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cxnSp>
        <p:nvCxnSpPr>
          <p:cNvPr id="4" name="Straight Connector 3"/>
          <p:cNvCxnSpPr/>
          <p:nvPr/>
        </p:nvCxnSpPr>
        <p:spPr>
          <a:xfrm flipH="1">
            <a:off x="3118338" y="2261089"/>
            <a:ext cx="1966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962400" y="2247901"/>
            <a:ext cx="1966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869618" y="2952750"/>
            <a:ext cx="5112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28661" y="3622430"/>
            <a:ext cx="3492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867499" y="4292110"/>
            <a:ext cx="5624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57150"/>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6" name="TextBox 5"/>
          <p:cNvSpPr txBox="1"/>
          <p:nvPr/>
        </p:nvSpPr>
        <p:spPr>
          <a:xfrm>
            <a:off x="166256" y="638854"/>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
        <p:nvSpPr>
          <p:cNvPr id="7" name="TextBox 6"/>
          <p:cNvSpPr txBox="1"/>
          <p:nvPr/>
        </p:nvSpPr>
        <p:spPr>
          <a:xfrm>
            <a:off x="152400" y="474674"/>
            <a:ext cx="8853054" cy="4616515"/>
          </a:xfrm>
          <a:prstGeom prst="rect">
            <a:avLst/>
          </a:prstGeom>
          <a:solidFill>
            <a:schemeClr val="bg1"/>
          </a:solid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Cây liễu không ngừng lắc lư.</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Thấy vậy, Nam rất lo cây liễu sẽ bị gãy.</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r>
              <a:rPr lang="en-US" sz="2200" smtClean="0">
                <a:solidFill>
                  <a:srgbClr val="FF0000"/>
                </a:solidFill>
                <a:latin typeface="Arial" pitchFamily="34" charset="0"/>
                <a:ea typeface="Arial-Rounded" pitchFamily="34" charset="0"/>
                <a:cs typeface="Arial" pitchFamily="34" charset="0"/>
              </a:rPr>
              <a:t>//</a:t>
            </a:r>
            <a:endParaRPr lang="en-US" sz="2200" smtClean="0">
              <a:latin typeface="Arial" pitchFamily="34" charset="0"/>
              <a:ea typeface="Arial-Rounded" pitchFamily="34" charset="0"/>
              <a:cs typeface="Arial" pitchFamily="34" charset="0"/>
            </a:endParaRP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r>
              <a:rPr lang="en-US" sz="2200" smtClean="0">
                <a:solidFill>
                  <a:srgbClr val="FF0000"/>
                </a:solidFill>
                <a:latin typeface="Arial" pitchFamily="34" charset="0"/>
                <a:ea typeface="Arial-Rounded" pitchFamily="34" charset="0"/>
                <a:cs typeface="Arial" pitchFamily="34" charset="0"/>
              </a:rPr>
              <a:t>//</a:t>
            </a:r>
            <a:endParaRPr lang="en-US" sz="2200" smtClean="0">
              <a:latin typeface="Arial" pitchFamily="34" charset="0"/>
              <a:ea typeface="Arial-Rounded" pitchFamily="34" charset="0"/>
              <a:cs typeface="Arial" pitchFamily="34" charset="0"/>
            </a:endParaRP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Cành liễu mềm mại, có thể chuyển động theo chiều gió.</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Vì vậy, cây không dễ bị gãy.</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Liễu còn là loài cây dễ trồng.</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Chỉ cần cắm cành xuống đất, nó có thể nhanh chóng mọc lên cây con.</a:t>
            </a:r>
            <a:r>
              <a:rPr lang="en-US" sz="2200" smtClean="0">
                <a:solidFill>
                  <a:srgbClr val="FF0000"/>
                </a:solidFill>
                <a:latin typeface="Arial" pitchFamily="34" charset="0"/>
                <a:ea typeface="Arial-Rounded" pitchFamily="34" charset="0"/>
                <a:cs typeface="Arial" pitchFamily="34" charset="0"/>
              </a:rPr>
              <a:t>//</a:t>
            </a:r>
            <a:endParaRPr lang="en-US" sz="2200" smtClean="0">
              <a:latin typeface="Arial" pitchFamily="34" charset="0"/>
              <a:ea typeface="Arial-Rounded" pitchFamily="34" charset="0"/>
              <a:cs typeface="Arial" pitchFamily="34" charset="0"/>
            </a:endParaRP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1555</TotalTime>
  <Words>405</Words>
  <Application>Microsoft Office PowerPoint</Application>
  <PresentationFormat>On-screen Show (16:9)</PresentationFormat>
  <Paragraphs>125</Paragraphs>
  <Slides>21</Slides>
  <Notes>10</Notes>
  <HiddenSlides>0</HiddenSlides>
  <MMClips>2</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Cây gì quấn quýt vườn nhà Lá thơm dành tặng riêng bà sớm hôm?</vt:lpstr>
      <vt:lpstr>Cây gì thân nhẵn, lá xanh Có buồng quả chín, ngọt lành thơm ngon?</vt:lpstr>
      <vt:lpstr>PowerPoint Presentation</vt:lpstr>
      <vt:lpstr>PowerPoint Presentation</vt:lpstr>
      <vt:lpstr>PowerPoint Presentation</vt:lpstr>
      <vt:lpstr>PowerPoint Presentation</vt:lpstr>
      <vt:lpstr>lắc lư  giải thích  trồng nhanh chóng  </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Administrator_PC</cp:lastModifiedBy>
  <cp:revision>273</cp:revision>
  <dcterms:created xsi:type="dcterms:W3CDTF">2020-12-08T15:48:47Z</dcterms:created>
  <dcterms:modified xsi:type="dcterms:W3CDTF">2022-04-14T08:46:46Z</dcterms:modified>
</cp:coreProperties>
</file>